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360" r:id="rId2"/>
    <p:sldId id="362" r:id="rId3"/>
    <p:sldId id="346" r:id="rId4"/>
    <p:sldId id="365" r:id="rId5"/>
    <p:sldId id="348" r:id="rId6"/>
    <p:sldId id="364" r:id="rId7"/>
    <p:sldId id="350" r:id="rId8"/>
    <p:sldId id="349" r:id="rId9"/>
    <p:sldId id="369" r:id="rId10"/>
    <p:sldId id="366" r:id="rId11"/>
    <p:sldId id="352" r:id="rId12"/>
    <p:sldId id="357" r:id="rId13"/>
    <p:sldId id="356" r:id="rId14"/>
    <p:sldId id="355" r:id="rId15"/>
    <p:sldId id="359" r:id="rId16"/>
    <p:sldId id="370" r:id="rId17"/>
    <p:sldId id="371" r:id="rId18"/>
    <p:sldId id="367" r:id="rId19"/>
    <p:sldId id="368" r:id="rId20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49A0B5-6933-44CC-89D6-FC6AF4B7373D}">
          <p14:sldIdLst>
            <p14:sldId id="360"/>
            <p14:sldId id="362"/>
            <p14:sldId id="346"/>
            <p14:sldId id="365"/>
            <p14:sldId id="348"/>
            <p14:sldId id="364"/>
            <p14:sldId id="350"/>
            <p14:sldId id="349"/>
            <p14:sldId id="369"/>
            <p14:sldId id="366"/>
            <p14:sldId id="352"/>
            <p14:sldId id="357"/>
            <p14:sldId id="356"/>
            <p14:sldId id="355"/>
            <p14:sldId id="359"/>
            <p14:sldId id="370"/>
            <p14:sldId id="371"/>
            <p14:sldId id="367"/>
            <p14:sldId id="368"/>
          </p14:sldIdLst>
        </p14:section>
        <p14:section name="Раздел без заголовка" id="{509C6BAD-A9EC-4C01-95DA-3DC120F9294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B924"/>
    <a:srgbClr val="7C84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197C6-2BAB-47BC-A771-7EF8033DDBB5}" type="datetimeFigureOut">
              <a:rPr lang="pl-PL" smtClean="0"/>
              <a:t>05.11.2018</a:t>
            </a:fld>
            <a:endParaRPr lang="pl-PL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801688"/>
            <a:ext cx="5346700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pl-PL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2FDBA-6735-473E-9072-8CEB2631BF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2400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1371600" y="4800960"/>
            <a:ext cx="639972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512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13716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34" name="Рисунок 33"/>
          <p:cNvPicPr/>
          <p:nvPr/>
        </p:nvPicPr>
        <p:blipFill>
          <a:blip r:embed="rId2"/>
          <a:stretch/>
        </p:blipFill>
        <p:spPr>
          <a:xfrm>
            <a:off x="3473640" y="3885840"/>
            <a:ext cx="2194920" cy="1751400"/>
          </a:xfrm>
          <a:prstGeom prst="rect">
            <a:avLst/>
          </a:prstGeom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2"/>
          <a:stretch/>
        </p:blipFill>
        <p:spPr>
          <a:xfrm>
            <a:off x="3473640" y="3885840"/>
            <a:ext cx="2194920" cy="17514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320" cy="6809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13716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1751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51200" y="480096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51200" y="3886200"/>
            <a:ext cx="312300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1371600" y="4800960"/>
            <a:ext cx="6399720" cy="8352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320" cy="1468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1371600" y="3886200"/>
            <a:ext cx="6399720" cy="175140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uk-UA">
                <a:latin typeface="Arial"/>
              </a:rPr>
              <a:t>Для редагування структури клацніть мишею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uk-UA">
                <a:latin typeface="Arial"/>
              </a:rPr>
              <a:t>Другий рівень структури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uk-UA">
                <a:latin typeface="Arial"/>
              </a:rPr>
              <a:t>Третій рівень структури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uk-UA">
                <a:latin typeface="Arial"/>
              </a:rPr>
              <a:t>Четвертий рівень структури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uk-UA">
                <a:latin typeface="Arial"/>
              </a:rPr>
              <a:t>П'ятий рівень структури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uk-UA">
                <a:latin typeface="Arial"/>
              </a:rPr>
              <a:t>Шостий рівень структури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uk-UA">
                <a:latin typeface="Arial"/>
              </a:rPr>
              <a:t>Сьомий рівень структури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jpe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2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jp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4.jp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jp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6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7.jp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8.jpeg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F22BF09-87E2-5E4F-93DF-0C44CD6C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/>
              <a:t>Losy Polaków Berdiańska. </a:t>
            </a:r>
            <a:endParaRPr lang="pl-PL" sz="400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58BE156E-A8EB-804F-8F93-6FAC519EA5C9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8546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10E39EC-B0EA-6145-9467-86E376CD1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7BBE970-BC55-7947-9BCE-3B5780BEC77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AF4FAED-8EA8-0E44-BF7E-65DCD293DB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489" y="1397000"/>
            <a:ext cx="304386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3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844824"/>
            <a:ext cx="6768792" cy="427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5996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88" y="1844824"/>
            <a:ext cx="6804248" cy="43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52577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45553"/>
            <a:ext cx="7542076" cy="543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2684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412776"/>
            <a:ext cx="7164288" cy="51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1618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0768"/>
            <a:ext cx="6774751" cy="524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367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9299B7-7D2C-4C47-9D72-78A777419F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0106038E-22D0-DB42-99F8-BCEA07F31537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F28C5576-0E6F-5A46-857D-6E7F223A92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1752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6D536-954A-624D-8C76-90A4690684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1D446A05-95AD-2A43-A063-AA57666F11DF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42643822-FADC-9C4B-9CC4-747B536438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14500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50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7CE6CF3-6711-7848-99CA-4144A714B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ADB0E4A-82CC-4949-9A10-4CD9241EA930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8C0D3379-3241-4A4D-ABAE-2134898AD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7000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85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66D7B7F-5CC9-8A49-991D-1D069E7EB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7014EEFE-1D09-D24F-A1DA-2F1655C55BF0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7C279A0-D8B7-0E48-8F2F-DDEB067C5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97000"/>
            <a:ext cx="609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05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5616" y="2478011"/>
            <a:ext cx="6811245" cy="211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/>
              <a:t>	</a:t>
            </a:r>
            <a:r>
              <a:rPr lang="pl-PL" b="1"/>
              <a:t>Wiadomo, że poziom świadomości narodowej bezpośrednio relacjonuje ze zwartością grupy, stopniem mobilizacji etnicznej, obecnością infrastruktury zachowującej narodową tożsamość, atrakcyjnością i perspektywą przynależności do grupy etnicznej.</a:t>
            </a:r>
          </a:p>
        </p:txBody>
      </p:sp>
    </p:spTree>
    <p:extLst>
      <p:ext uri="{BB962C8B-B14F-4D97-AF65-F5344CB8AC3E}">
        <p14:creationId xmlns:p14="http://schemas.microsoft.com/office/powerpoint/2010/main" val="9513301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10681" y="2216944"/>
            <a:ext cx="6811245" cy="3380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/>
              <a:t>	</a:t>
            </a:r>
            <a:r>
              <a:rPr lang="pl-PL" b="1"/>
              <a:t>Od wieku XIX Ukraina wschodnia jest swoistym  tyglem narodowości i wyznań. Asymilacyjna polityka caratu przede wszystkim miała na celu homogenizację ludności napływowej, oswajającej nowe ziemie, z kolei rządy radzieckie, kontynuując industrializację i urbanizację, dążyły do zatarcia różnic kulturowych i poprzez tworzenie tożsamości lokalnej do sztucznego stworzenia jedynego narodu radzieckiego – </a:t>
            </a:r>
            <a:r>
              <a:rPr lang="pl-PL" b="1" i="1"/>
              <a:t>Homo Sovieticus</a:t>
            </a:r>
            <a:r>
              <a:rPr lang="pl-PL" b="1"/>
              <a:t>.</a:t>
            </a:r>
            <a:endParaRPr lang="pl-PL" b="1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52720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628800"/>
            <a:ext cx="6120680" cy="468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9042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72800"/>
            <a:ext cx="583115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37908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690" y="1972800"/>
            <a:ext cx="5905448" cy="42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075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234" y="1916832"/>
            <a:ext cx="5399532" cy="444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44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CustomShape 1"/>
          <p:cNvSpPr/>
          <p:nvPr/>
        </p:nvSpPr>
        <p:spPr>
          <a:xfrm>
            <a:off x="939960" y="504000"/>
            <a:ext cx="7771320" cy="1468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8" name="Рисунок 14"/>
          <p:cNvPicPr/>
          <p:nvPr/>
        </p:nvPicPr>
        <p:blipFill>
          <a:blip r:embed="rId2"/>
          <a:stretch/>
        </p:blipFill>
        <p:spPr>
          <a:xfrm>
            <a:off x="8973366" y="1080"/>
            <a:ext cx="179512" cy="6856920"/>
          </a:xfrm>
          <a:prstGeom prst="rect">
            <a:avLst/>
          </a:prstGeom>
          <a:ln>
            <a:noFill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"/>
            <a:ext cx="179512" cy="70819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06093"/>
            <a:ext cx="4392488" cy="551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4024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1535CE-B188-3442-B7D0-18D20355E1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5A8A43A-F786-B847-8C23-7E9FE90311A1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7F211CBF-B704-C849-83DB-52762E38F9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97000"/>
            <a:ext cx="22860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3891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8213</TotalTime>
  <Words>609</Words>
  <Application>Microsoft Office PowerPoint</Application>
  <PresentationFormat>Pokaz na ekranie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Office Theme</vt:lpstr>
      <vt:lpstr>Losy Polaków Berdiańska.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</dc:creator>
  <cp:lastModifiedBy>Nieznany użytkownik</cp:lastModifiedBy>
  <cp:revision>102</cp:revision>
  <dcterms:created xsi:type="dcterms:W3CDTF">2015-11-03T14:33:58Z</dcterms:created>
  <dcterms:modified xsi:type="dcterms:W3CDTF">2018-11-05T21:19:38Z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Home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3</vt:i4>
  </property>
</Properties>
</file>