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833" autoAdjust="0"/>
  </p:normalViewPr>
  <p:slideViewPr>
    <p:cSldViewPr>
      <p:cViewPr varScale="1">
        <p:scale>
          <a:sx n="91" d="100"/>
          <a:sy n="91" d="100"/>
        </p:scale>
        <p:origin x="-5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E93E14A6-2543-4668-A109-CD0D1A8DDBA8}" type="datetimeFigureOut">
              <a:rPr lang="ru-RU" altLang="ru-RU" smtClean="0"/>
              <a:pPr/>
              <a:t>28.11.2018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ru-RU" alt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75528274-94A4-4166-ABE7-3782D5B9BB3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numCol="1">
            <a:normAutofit/>
          </a:bodyPr>
          <a:lstStyle/>
          <a:p>
            <a:endParaRPr lang="ru-RU" alt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5528274-94A4-4166-ABE7-3782D5B9BB31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ncyklopedia.pwn.pl/haslo/Zwiazek-Polakow-na-Ukrainie;4002384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3505200"/>
          </a:xfrm>
          <a:solidFill>
            <a:schemeClr val="accent6">
              <a:lumMod val="60000"/>
              <a:lumOff val="40000"/>
            </a:schemeClr>
          </a:solidFill>
        </p:spPr>
        <p:txBody>
          <a:bodyPr numCol="1">
            <a:noAutofit/>
          </a:bodyPr>
          <a:lstStyle/>
          <a:p>
            <a:r>
              <a:rPr lang="pl-PL" altLang="pl-PL" sz="6600" dirty="0" smtClean="0"/>
              <a:t>Stan Języka Polskiego w Kijowie</a:t>
            </a:r>
            <a:endParaRPr lang="ru-RU" alt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0" y="4114800"/>
            <a:ext cx="5029200" cy="2362200"/>
          </a:xfrm>
          <a:solidFill>
            <a:schemeClr val="accent6">
              <a:lumMod val="40000"/>
              <a:lumOff val="60000"/>
            </a:schemeClr>
          </a:solidFill>
        </p:spPr>
        <p:txBody>
          <a:bodyPr numCol="1">
            <a:normAutofit/>
          </a:bodyPr>
          <a:lstStyle/>
          <a:p>
            <a:r>
              <a:rPr lang="pl-PL" alt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Badanie przeprowadziła</a:t>
            </a:r>
          </a:p>
          <a:p>
            <a:r>
              <a:rPr lang="pl-PL" altLang="pl-PL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Lena Semenowa</a:t>
            </a:r>
            <a:r>
              <a:rPr lang="ru-RU" alt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</a:p>
          <a:p>
            <a:r>
              <a:rPr lang="pl-PL" alt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edukator Fundacji Wolność i Demokracja,</a:t>
            </a:r>
            <a:r>
              <a:rPr lang="ru-RU" alt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alt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polskojęzyczny przewodnik po Kijowie</a:t>
            </a:r>
            <a:endParaRPr lang="ru-RU" alt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430" y="236302"/>
            <a:ext cx="8487957" cy="1238436"/>
          </a:xfrm>
          <a:solidFill>
            <a:schemeClr val="accent6">
              <a:lumMod val="60000"/>
              <a:lumOff val="40000"/>
            </a:schemeClr>
          </a:solidFill>
        </p:spPr>
        <p:txBody>
          <a:bodyPr numCol="1">
            <a:normAutofit fontScale="90000"/>
          </a:bodyPr>
          <a:lstStyle/>
          <a:p>
            <a:r>
              <a:rPr lang="pl-PL" altLang="pl-PL" sz="4000" b="1" dirty="0" smtClean="0"/>
              <a:t>Krótka historia liczby Polaków Kijowie </a:t>
            </a: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pl-PL" altLang="pl-PL" sz="4000" b="1" dirty="0" smtClean="0"/>
              <a:t>   (za ostatni 120 lat)</a:t>
            </a: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pl-PL" altLang="pl-PL" sz="4000" b="1" dirty="0" smtClean="0"/>
              <a:t> 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alt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325" y="1600196"/>
            <a:ext cx="8396061" cy="5108147"/>
          </a:xfrm>
          <a:solidFill>
            <a:schemeClr val="accent6">
              <a:lumMod val="60000"/>
              <a:lumOff val="40000"/>
            </a:schemeClr>
          </a:solidFill>
        </p:spPr>
        <p:txBody>
          <a:bodyPr numCol="1">
            <a:normAutofit fontScale="25000" lnSpcReduction="20000"/>
          </a:bodyPr>
          <a:lstStyle/>
          <a:p>
            <a:r>
              <a:rPr lang="pl-PL" altLang="pl-PL" sz="8000" u="sng" dirty="0" smtClean="0">
                <a:latin typeface="Times New Roman" pitchFamily="18" charset="0"/>
                <a:cs typeface="Times New Roman" pitchFamily="18" charset="0"/>
              </a:rPr>
              <a:t>1897 rok </a:t>
            </a:r>
            <a:r>
              <a:rPr lang="ru-RU" altLang="ru-RU" sz="8000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altLang="pl-PL" sz="8000" u="sng" dirty="0" smtClean="0">
                <a:latin typeface="Times New Roman" pitchFamily="18" charset="0"/>
                <a:cs typeface="Times New Roman" pitchFamily="18" charset="0"/>
              </a:rPr>
              <a:t>spis ludności</a:t>
            </a:r>
            <a:r>
              <a:rPr lang="ru-RU" altLang="ru-RU" sz="8000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altLang="pl-PL" sz="8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altLang="pl-PL" sz="7200" dirty="0" smtClean="0">
                <a:latin typeface="Times New Roman" pitchFamily="18" charset="0"/>
                <a:cs typeface="Times New Roman" pitchFamily="18" charset="0"/>
              </a:rPr>
              <a:t>liczba Polaków 24,9 tys. osób (8,5% ogółu mieszkańców), </a:t>
            </a:r>
          </a:p>
          <a:p>
            <a:r>
              <a:rPr lang="pl-PL" altLang="pl-PL" sz="8000" u="sng" dirty="0" smtClean="0">
                <a:latin typeface="Times New Roman" pitchFamily="18" charset="0"/>
                <a:cs typeface="Times New Roman" pitchFamily="18" charset="0"/>
              </a:rPr>
              <a:t>1900 rok </a:t>
            </a:r>
            <a:r>
              <a:rPr lang="ru-RU" altLang="ru-RU" sz="7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altLang="pl-PL" sz="7200" dirty="0" smtClean="0">
                <a:latin typeface="Times New Roman" pitchFamily="18" charset="0"/>
                <a:cs typeface="Times New Roman" pitchFamily="18" charset="0"/>
              </a:rPr>
              <a:t>żyło w Kijowie ponad 35 000 Polaków </a:t>
            </a:r>
          </a:p>
          <a:p>
            <a:r>
              <a:rPr lang="pl-PL" altLang="pl-PL" sz="8000" u="sng" dirty="0" smtClean="0">
                <a:latin typeface="Times New Roman" pitchFamily="18" charset="0"/>
                <a:cs typeface="Times New Roman" pitchFamily="18" charset="0"/>
              </a:rPr>
              <a:t>1915 rok  </a:t>
            </a:r>
            <a:r>
              <a:rPr lang="ru-RU" altLang="ru-RU" sz="7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altLang="pl-PL" sz="7200" dirty="0" smtClean="0">
                <a:latin typeface="Times New Roman" pitchFamily="18" charset="0"/>
                <a:cs typeface="Times New Roman" pitchFamily="18" charset="0"/>
              </a:rPr>
              <a:t>liczba osiągnęła ponad 100 000 </a:t>
            </a:r>
            <a:r>
              <a:rPr lang="ru-RU" altLang="ru-RU" sz="7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altLang="pl-PL" sz="7200" dirty="0" smtClean="0">
                <a:latin typeface="Times New Roman" pitchFamily="18" charset="0"/>
                <a:cs typeface="Times New Roman" pitchFamily="18" charset="0"/>
              </a:rPr>
              <a:t>25% ówczesnej populacji Kijowa</a:t>
            </a:r>
            <a:r>
              <a:rPr lang="ru-RU" altLang="ru-RU" sz="7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altLang="pl-PL" sz="7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pl-PL" altLang="pl-PL" sz="8000" u="sng" dirty="0" smtClean="0">
                <a:latin typeface="Times New Roman" pitchFamily="18" charset="0"/>
                <a:cs typeface="Times New Roman" pitchFamily="18" charset="0"/>
              </a:rPr>
              <a:t>po 1918 </a:t>
            </a:r>
            <a:r>
              <a:rPr lang="ru-RU" altLang="ru-RU" sz="7200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altLang="pl-PL" sz="7200" u="sng" dirty="0" smtClean="0">
                <a:latin typeface="Times New Roman" pitchFamily="18" charset="0"/>
                <a:cs typeface="Times New Roman" pitchFamily="18" charset="0"/>
              </a:rPr>
              <a:t>odzyskanie przez Polskę niepodległości</a:t>
            </a:r>
            <a:r>
              <a:rPr lang="ru-RU" altLang="ru-RU" sz="7200" u="sng" dirty="0" smtClean="0">
                <a:latin typeface="Times New Roman" pitchFamily="18" charset="0"/>
                <a:cs typeface="Times New Roman" pitchFamily="18" charset="0"/>
              </a:rPr>
              <a:t>)- </a:t>
            </a:r>
            <a:r>
              <a:rPr lang="pl-PL" altLang="pl-PL" sz="7200" dirty="0" smtClean="0">
                <a:latin typeface="Times New Roman" pitchFamily="18" charset="0"/>
                <a:cs typeface="Times New Roman" pitchFamily="18" charset="0"/>
              </a:rPr>
              <a:t>ostatecznie polskość miasta zeszła na stanowisko marginalne , ponieważ większość tutejszego polskiego życia inteligenckiego, kulturalnego i przemysłowego przeniosło się w odrodzone granice Polski. </a:t>
            </a:r>
            <a:endParaRPr lang="ru-RU" alt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pl-PL" sz="8000" u="sng" dirty="0" smtClean="0">
                <a:latin typeface="Times New Roman" pitchFamily="18" charset="0"/>
                <a:cs typeface="Times New Roman" pitchFamily="18" charset="0"/>
              </a:rPr>
              <a:t>połowa lat 30 ch</a:t>
            </a:r>
            <a:r>
              <a:rPr lang="ru-RU" altLang="ru-RU" sz="7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pl-PL" altLang="pl-PL" sz="7200" dirty="0" smtClean="0">
                <a:latin typeface="Times New Roman" pitchFamily="18" charset="0"/>
                <a:cs typeface="Times New Roman" pitchFamily="18" charset="0"/>
              </a:rPr>
              <a:t> zmiana polityki narodowościowej, represje, II wojna światowa spowodowały 50% ubytek ludności polskiej w mieście i brak oznak działalności polonijnej. </a:t>
            </a:r>
          </a:p>
          <a:p>
            <a:r>
              <a:rPr lang="pl-PL" altLang="pl-PL" sz="7200" dirty="0" smtClean="0">
                <a:latin typeface="Times New Roman" pitchFamily="18" charset="0"/>
                <a:cs typeface="Times New Roman" pitchFamily="18" charset="0"/>
              </a:rPr>
              <a:t>Dopiero </a:t>
            </a:r>
            <a:r>
              <a:rPr lang="pl-PL" altLang="pl-PL" sz="8000" u="sng" dirty="0" smtClean="0">
                <a:latin typeface="Times New Roman" pitchFamily="18" charset="0"/>
                <a:cs typeface="Times New Roman" pitchFamily="18" charset="0"/>
              </a:rPr>
              <a:t>przemiany lat 80</a:t>
            </a:r>
            <a:r>
              <a:rPr lang="pl-PL" altLang="pl-PL" sz="7200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altLang="pl-PL" sz="7200" dirty="0" smtClean="0">
                <a:latin typeface="Times New Roman" pitchFamily="18" charset="0"/>
                <a:cs typeface="Times New Roman" pitchFamily="18" charset="0"/>
              </a:rPr>
              <a:t>umożliwiły 10,5 tys. Polaków powołanie Polskiego Stowarzyszenia Kulturalno-Oświatowego (przekształconego w </a:t>
            </a:r>
            <a:r>
              <a:rPr lang="pl-PL" altLang="pl-PL" sz="72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Związek Polaków na Ukrainie</a:t>
            </a:r>
            <a:r>
              <a:rPr lang="pl-PL" altLang="pl-PL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i funkcjonującej przy nim biblioteki im. </a:t>
            </a:r>
            <a:r>
              <a:rPr lang="ru-RU" alt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ru-RU" altLang="ru-RU" sz="7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Mickiewicza</a:t>
            </a:r>
            <a:r>
              <a:rPr lang="ru-RU" alt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alt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8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2001 rok </a:t>
            </a:r>
            <a:r>
              <a:rPr lang="ru-RU" altLang="ru-RU" sz="72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altLang="pl-PL" sz="72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ostatni p</a:t>
            </a:r>
            <a:r>
              <a:rPr lang="pl-PL" altLang="pl-PL" sz="7200" u="sng" dirty="0" smtClean="0">
                <a:latin typeface="Times New Roman" pitchFamily="18" charset="0"/>
                <a:cs typeface="Times New Roman" pitchFamily="18" charset="0"/>
              </a:rPr>
              <a:t>owszechny spis ludności</a:t>
            </a:r>
            <a:r>
              <a:rPr lang="ru-RU" altLang="ru-RU" sz="7200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altLang="pl-PL" sz="7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pl-PL" altLang="pl-PL" sz="7200" dirty="0" smtClean="0">
                <a:latin typeface="Times New Roman" pitchFamily="18" charset="0"/>
                <a:cs typeface="Times New Roman" pitchFamily="18" charset="0"/>
              </a:rPr>
              <a:t>przynależność do narodu polskiego deklarowało</a:t>
            </a:r>
            <a:r>
              <a:rPr lang="ru-RU" alt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7200" dirty="0" smtClean="0">
                <a:latin typeface="Times New Roman" pitchFamily="18" charset="0"/>
                <a:cs typeface="Times New Roman" pitchFamily="18" charset="0"/>
              </a:rPr>
              <a:t>w Kijówie - 6900 osób</a:t>
            </a:r>
            <a:endParaRPr lang="ru-RU" alt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4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altLang="ru-RU" sz="4200" dirty="0" smtClean="0"/>
              <a:t>   </a:t>
            </a:r>
          </a:p>
          <a:p>
            <a:endParaRPr lang="ru-RU" alt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pl-PL" altLang="pl-PL" sz="5400" u="sng" dirty="0" smtClean="0">
                <a:latin typeface="Times New Roman" pitchFamily="18" charset="0"/>
                <a:cs typeface="Times New Roman" pitchFamily="18" charset="0"/>
              </a:rPr>
              <a:t>Wyniki badań ankietowych</a:t>
            </a:r>
            <a:br>
              <a:rPr lang="pl-PL" altLang="pl-PL" sz="5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altLang="pl-PL" sz="3600" u="sng" dirty="0" smtClean="0">
                <a:latin typeface="Times New Roman" pitchFamily="18" charset="0"/>
                <a:cs typeface="Times New Roman" pitchFamily="18" charset="0"/>
              </a:rPr>
              <a:t>opracowanie własne</a:t>
            </a:r>
            <a:r>
              <a:rPr lang="ru-RU" altLang="ru-RU" sz="3600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36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6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0075" y="1981200"/>
            <a:ext cx="7858125" cy="4190999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pl-PL" altLang="pl-PL" u="sng" dirty="0" smtClean="0">
                <a:latin typeface="Times New Roman" pitchFamily="18" charset="0"/>
                <a:cs typeface="Times New Roman" pitchFamily="18" charset="0"/>
              </a:rPr>
              <a:t>WIEK </a:t>
            </a:r>
            <a:endParaRPr lang="ru-RU" altLang="ru-RU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8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1371601"/>
            <a:ext cx="7924800" cy="441960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pl-PL" altLang="pl-PL" u="sng" dirty="0" smtClean="0">
                <a:latin typeface="Times New Roman" pitchFamily="18" charset="0"/>
                <a:cs typeface="Times New Roman" pitchFamily="18" charset="0"/>
              </a:rPr>
              <a:t>Zamieszkanie w Kijowie </a:t>
            </a:r>
            <a:endParaRPr lang="ru-RU" altLang="ru-RU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11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1" y="1447800"/>
            <a:ext cx="8610600" cy="487680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pl-PL" altLang="pl-PL" sz="4800" u="sng" dirty="0" smtClean="0">
                <a:latin typeface="Times New Roman" pitchFamily="18" charset="0"/>
                <a:cs typeface="Times New Roman" pitchFamily="18" charset="0"/>
              </a:rPr>
              <a:t>Polskie korzenie</a:t>
            </a:r>
            <a:endParaRPr lang="ru-RU" altLang="ru-RU" sz="48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7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47737" y="1810544"/>
            <a:ext cx="7248525" cy="4105275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pl-PL" altLang="pl-PL" sz="4800" u="sng" dirty="0" smtClean="0">
                <a:latin typeface="Times New Roman" pitchFamily="18" charset="0"/>
                <a:cs typeface="Times New Roman" pitchFamily="18" charset="0"/>
              </a:rPr>
              <a:t>Język polski w rodzinie</a:t>
            </a:r>
            <a:endParaRPr lang="ru-RU" altLang="ru-RU" sz="48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12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38187" y="1524001"/>
            <a:ext cx="7667625" cy="4190999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pl-PL" altLang="pl-PL" sz="4800" u="sng" dirty="0" smtClean="0">
                <a:latin typeface="Times New Roman" pitchFamily="18" charset="0"/>
                <a:cs typeface="Times New Roman" pitchFamily="18" charset="0"/>
              </a:rPr>
              <a:t>Za kogo siebie uważają</a:t>
            </a:r>
            <a:endParaRPr lang="ru-RU" altLang="ru-RU" sz="48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5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098526"/>
            <a:ext cx="8229600" cy="3529311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pl-PL" altLang="pl-PL" u="sng" dirty="0" smtClean="0">
                <a:latin typeface="Times New Roman" pitchFamily="18" charset="0"/>
                <a:cs typeface="Times New Roman" pitchFamily="18" charset="0"/>
              </a:rPr>
              <a:t>Posiadanie Karty Polaka</a:t>
            </a:r>
            <a:endParaRPr lang="ru-RU" altLang="ru-RU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3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8687" y="1758156"/>
            <a:ext cx="7286625" cy="421005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pl-PL" altLang="pl-PL" sz="4800" u="sng" dirty="0" smtClean="0">
                <a:latin typeface="Times New Roman" pitchFamily="18" charset="0"/>
                <a:cs typeface="Times New Roman" pitchFamily="18" charset="0"/>
              </a:rPr>
              <a:t>Skąd znają język polski</a:t>
            </a:r>
            <a:endParaRPr lang="ru-RU" altLang="ru-RU" sz="48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10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755822"/>
            <a:ext cx="8229600" cy="4214718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pl-PL" altLang="pl-PL" u="sng" dirty="0" smtClean="0">
                <a:latin typeface="Times New Roman" pitchFamily="18" charset="0"/>
                <a:cs typeface="Times New Roman" pitchFamily="18" charset="0"/>
              </a:rPr>
              <a:t>Posługiwanie się językiem polskim</a:t>
            </a:r>
            <a:endParaRPr lang="ru-RU" altLang="ru-RU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2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5569" y="1600200"/>
            <a:ext cx="8132861" cy="4525963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 numCol="1">
            <a:normAutofit/>
          </a:bodyPr>
          <a:lstStyle/>
          <a:p>
            <a:r>
              <a:rPr lang="pl-PL" altLang="pl-PL" sz="6000" u="sng" dirty="0" smtClean="0">
                <a:latin typeface="Times New Roman" pitchFamily="18" charset="0"/>
                <a:cs typeface="Times New Roman" pitchFamily="18" charset="0"/>
              </a:rPr>
              <a:t>Motyw podjęcia pracy</a:t>
            </a:r>
            <a:endParaRPr lang="ru-RU" alt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numCol="1">
            <a:normAutofit/>
          </a:bodyPr>
          <a:lstStyle/>
          <a:p>
            <a:pPr>
              <a:buNone/>
            </a:pPr>
            <a:r>
              <a:rPr lang="ru-RU" altLang="ru-RU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pl-PL" sz="2800" dirty="0" smtClean="0">
                <a:latin typeface="Times New Roman" pitchFamily="18" charset="0"/>
                <a:cs typeface="Times New Roman" pitchFamily="18" charset="0"/>
              </a:rPr>
              <a:t>zainteresowanie </a:t>
            </a:r>
            <a:r>
              <a:rPr lang="pl-PL" altLang="pl-PL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geografią lingwistyczną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pl-PL" alt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działem geografii i językoznawstwa, zajmującym się przestrzennym rozmieszczeniem języków, ich odmian i dialektów.</a:t>
            </a:r>
          </a:p>
          <a:p>
            <a:r>
              <a:rPr lang="pl-PL" altLang="pl-PL" sz="2800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brak opracowań </a:t>
            </a:r>
            <a:r>
              <a:rPr lang="pl-PL" altLang="pl-PL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 wydanych dotychczas publikacjach, dających „całościowy” obraz Polonii Kijowa</a:t>
            </a:r>
            <a:endParaRPr lang="ru-RU" alt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pl-PL" altLang="pl-PL" u="sng" dirty="0" smtClean="0">
                <a:latin typeface="Times New Roman" pitchFamily="18" charset="0"/>
                <a:cs typeface="Times New Roman" pitchFamily="18" charset="0"/>
              </a:rPr>
              <a:t>Czytanie literatury po polsku</a:t>
            </a:r>
            <a:endParaRPr lang="ru-RU" altLang="ru-RU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4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85837" y="1777206"/>
            <a:ext cx="7172325" cy="417195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pl-PL" altLang="pl-PL" u="sng" dirty="0" smtClean="0">
                <a:latin typeface="Times New Roman" pitchFamily="18" charset="0"/>
                <a:cs typeface="Times New Roman" pitchFamily="18" charset="0"/>
              </a:rPr>
              <a:t>Oglądanie filmów po polsku</a:t>
            </a:r>
            <a:endParaRPr lang="ru-RU" altLang="ru-RU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1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33462" y="1758156"/>
            <a:ext cx="7077075" cy="421005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pl-PL" altLang="pl-PL" u="sng" dirty="0" smtClean="0"/>
              <a:t>Własna ocena poziomu językowego</a:t>
            </a:r>
            <a:endParaRPr lang="ru-RU" altLang="ru-RU" u="sng" dirty="0"/>
          </a:p>
        </p:txBody>
      </p:sp>
      <p:pic>
        <p:nvPicPr>
          <p:cNvPr id="4" name="image9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034381"/>
            <a:ext cx="8229600" cy="365760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urek\Downloads\Screenshot 2018-11-05 at 02.04.29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7" y="1696244"/>
            <a:ext cx="8086725" cy="4333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 numCol="1">
            <a:noAutofit/>
          </a:bodyPr>
          <a:lstStyle/>
          <a:p>
            <a:endParaRPr lang="ru-RU" alt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solidFill>
            <a:schemeClr val="accent6">
              <a:lumMod val="60000"/>
              <a:lumOff val="40000"/>
            </a:schemeClr>
          </a:solidFill>
        </p:spPr>
        <p:txBody>
          <a:bodyPr numCol="1">
            <a:normAutofit/>
          </a:bodyPr>
          <a:lstStyle/>
          <a:p>
            <a:pPr>
              <a:buNone/>
            </a:pPr>
            <a:endParaRPr lang="pl-PL" altLang="pl-PL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8000" dirty="0" smtClean="0">
                <a:latin typeface="Times New Roman" pitchFamily="18" charset="0"/>
                <a:cs typeface="Times New Roman" pitchFamily="18" charset="0"/>
              </a:rPr>
              <a:t> Dziękuję za uwagę</a:t>
            </a:r>
            <a:endParaRPr lang="ru-RU" alt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 numCol="1">
            <a:noAutofit/>
          </a:bodyPr>
          <a:lstStyle/>
          <a:p>
            <a:r>
              <a:rPr lang="pl-PL" altLang="pl-PL" sz="6000" u="sng" dirty="0" smtClean="0">
                <a:latin typeface="Times New Roman" pitchFamily="18" charset="0"/>
                <a:cs typeface="Times New Roman" pitchFamily="18" charset="0"/>
              </a:rPr>
              <a:t>Główny cel </a:t>
            </a:r>
            <a:br>
              <a:rPr lang="pl-PL" altLang="pl-PL" sz="6000" u="sng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6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numCol="1"/>
          <a:lstStyle/>
          <a:p>
            <a:endParaRPr lang="pl-PL" altLang="pl-PL" dirty="0" smtClean="0"/>
          </a:p>
          <a:p>
            <a:r>
              <a:rPr lang="pl-PL" altLang="pl-PL" dirty="0" smtClean="0">
                <a:latin typeface="Times New Roman" pitchFamily="18" charset="0"/>
                <a:cs typeface="Times New Roman" pitchFamily="18" charset="0"/>
              </a:rPr>
              <a:t>uzyskanie informacji na temat aktualnego stanu języka polskiego w Kijowie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altLang="pl-PL" dirty="0" smtClean="0">
                <a:latin typeface="Times New Roman" pitchFamily="18" charset="0"/>
                <a:cs typeface="Times New Roman" pitchFamily="18" charset="0"/>
              </a:rPr>
              <a:t>miejscu mojego zamieszkania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altLang="pl-PL" dirty="0" smtClean="0">
                <a:latin typeface="Times New Roman" pitchFamily="18" charset="0"/>
                <a:cs typeface="Times New Roman" pitchFamily="18" charset="0"/>
              </a:rPr>
              <a:t> poprzez uogólnienie dostępnych informacji o języku polskim w stolicy Ukrainy.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1676400"/>
          </a:xfrm>
          <a:solidFill>
            <a:schemeClr val="accent6">
              <a:lumMod val="60000"/>
              <a:lumOff val="40000"/>
            </a:schemeClr>
          </a:solidFill>
        </p:spPr>
        <p:txBody>
          <a:bodyPr numCol="1">
            <a:noAutofit/>
          </a:bodyPr>
          <a:lstStyle/>
          <a:p>
            <a:r>
              <a:rPr lang="pl-PL" altLang="pl-PL" sz="5400" u="sng" dirty="0" smtClean="0"/>
              <a:t>Zbadane zostały następujące zagadnienia</a:t>
            </a:r>
            <a:r>
              <a:rPr lang="pl-PL" altLang="pl-PL" sz="6000" u="sng" dirty="0" smtClean="0"/>
              <a:t>:</a:t>
            </a:r>
            <a:endParaRPr lang="ru-RU" altLang="ru-RU" sz="60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  <a:solidFill>
            <a:schemeClr val="accent6">
              <a:lumMod val="40000"/>
              <a:lumOff val="60000"/>
            </a:schemeClr>
          </a:solidFill>
        </p:spPr>
        <p:txBody>
          <a:bodyPr numCol="1">
            <a:normAutofit fontScale="70000" lnSpcReduction="20000"/>
          </a:bodyPr>
          <a:lstStyle/>
          <a:p>
            <a:pPr>
              <a:buNone/>
            </a:pPr>
            <a:endParaRPr lang="pl-PL" altLang="pl-PL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3100" dirty="0" smtClean="0">
                <a:latin typeface="Times New Roman" pitchFamily="18" charset="0"/>
                <a:cs typeface="Times New Roman" pitchFamily="18" charset="0"/>
              </a:rPr>
              <a:t>1) ile osób uczęszczających na filologię polską i do innych placówek edukacyjnych oraz do organizacji polonijnych, ma pochodzenie polskie,</a:t>
            </a:r>
            <a:endParaRPr lang="ru-RU" alt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3100" dirty="0" smtClean="0">
                <a:latin typeface="Times New Roman" pitchFamily="18" charset="0"/>
                <a:cs typeface="Times New Roman" pitchFamily="18" charset="0"/>
              </a:rPr>
              <a:t>2) ile z nich nauczyło się języka polskiego w domu rodzinnym,</a:t>
            </a:r>
            <a:endParaRPr lang="ru-RU" alt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3100" dirty="0" smtClean="0">
                <a:latin typeface="Times New Roman" pitchFamily="18" charset="0"/>
                <a:cs typeface="Times New Roman" pitchFamily="18" charset="0"/>
              </a:rPr>
              <a:t>3) ile ma Kartę Polaka,</a:t>
            </a:r>
            <a:endParaRPr lang="ru-RU" alt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3100" dirty="0" smtClean="0">
                <a:latin typeface="Times New Roman" pitchFamily="18" charset="0"/>
                <a:cs typeface="Times New Roman" pitchFamily="18" charset="0"/>
              </a:rPr>
              <a:t>4) za kogo sami siebie uważają,</a:t>
            </a:r>
            <a:endParaRPr lang="ru-RU" alt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3100" dirty="0" smtClean="0">
                <a:latin typeface="Times New Roman" pitchFamily="18" charset="0"/>
                <a:cs typeface="Times New Roman" pitchFamily="18" charset="0"/>
              </a:rPr>
              <a:t>5) gdzie się nauczyli albo się uczą języka polskiego,</a:t>
            </a:r>
            <a:endParaRPr lang="ru-RU" alt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3100" dirty="0" smtClean="0">
                <a:latin typeface="Times New Roman" pitchFamily="18" charset="0"/>
                <a:cs typeface="Times New Roman" pitchFamily="18" charset="0"/>
              </a:rPr>
              <a:t>6) powody podjęcia nauki języka polskiego,</a:t>
            </a:r>
            <a:endParaRPr lang="ru-RU" alt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3100" dirty="0" smtClean="0">
                <a:latin typeface="Times New Roman" pitchFamily="18" charset="0"/>
                <a:cs typeface="Times New Roman" pitchFamily="18" charset="0"/>
              </a:rPr>
              <a:t>7) jaki odsetek podtrzymuje swój poziom językowy poprzez czytanie polskich książek i oglądanie polskich filmów,</a:t>
            </a:r>
            <a:endParaRPr lang="ru-RU" alt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3100" dirty="0" smtClean="0">
                <a:latin typeface="Times New Roman" pitchFamily="18" charset="0"/>
                <a:cs typeface="Times New Roman" pitchFamily="18" charset="0"/>
              </a:rPr>
              <a:t>8) jak oceniają swój poziom językowy,</a:t>
            </a:r>
            <a:endParaRPr lang="ru-RU" alt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3100" dirty="0" smtClean="0">
                <a:latin typeface="Times New Roman" pitchFamily="18" charset="0"/>
                <a:cs typeface="Times New Roman" pitchFamily="18" charset="0"/>
              </a:rPr>
              <a:t>9) najważniejsze placówki edukacyjne oraz organizacje polonijne Kijowa, w których się odbywa nauka języka polskiego.</a:t>
            </a:r>
            <a:endParaRPr lang="ru-RU" alt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 numCol="1">
            <a:normAutofit/>
          </a:bodyPr>
          <a:lstStyle/>
          <a:p>
            <a:r>
              <a:rPr lang="pl-PL" altLang="pl-PL" sz="6000" u="sng" dirty="0" smtClean="0">
                <a:latin typeface="Times New Roman" pitchFamily="18" charset="0"/>
                <a:cs typeface="Times New Roman" pitchFamily="18" charset="0"/>
              </a:rPr>
              <a:t>Przedmiot badań</a:t>
            </a:r>
            <a:endParaRPr lang="ru-RU" altLang="ru-RU" sz="6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numCol="1"/>
          <a:lstStyle/>
          <a:p>
            <a:endParaRPr lang="pl-PL" alt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pl-PL" dirty="0" smtClean="0">
                <a:latin typeface="Times New Roman" pitchFamily="18" charset="0"/>
                <a:cs typeface="Times New Roman" pitchFamily="18" charset="0"/>
              </a:rPr>
              <a:t>ośrodki polonistyczne Kijowa, organizacje polonijne Kijowa oraz pojedyncze osoby polskiego pochodzenia, nienależące do żadnej organizacji polonijnej.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 numCol="1">
            <a:normAutofit/>
          </a:bodyPr>
          <a:lstStyle/>
          <a:p>
            <a:r>
              <a:rPr lang="pl-PL" altLang="pl-PL" sz="6000" u="sng" dirty="0" smtClean="0">
                <a:latin typeface="Times New Roman" pitchFamily="18" charset="0"/>
                <a:cs typeface="Times New Roman" pitchFamily="18" charset="0"/>
              </a:rPr>
              <a:t>Metody badawcze</a:t>
            </a:r>
            <a:endParaRPr lang="ru-RU" altLang="ru-RU" sz="6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numCol="1">
            <a:normAutofit fontScale="85000" lnSpcReduction="20000"/>
          </a:bodyPr>
          <a:lstStyle/>
          <a:p>
            <a:pPr>
              <a:buNone/>
            </a:pPr>
            <a:r>
              <a:rPr lang="pl-PL" altLang="pl-PL" dirty="0" smtClean="0"/>
              <a:t> </a:t>
            </a:r>
            <a:endParaRPr lang="ru-RU" altLang="ru-RU" dirty="0" smtClean="0"/>
          </a:p>
          <a:p>
            <a:pPr lvl="0"/>
            <a:r>
              <a:rPr lang="ru-RU" altLang="ru-RU" dirty="0" err="1" smtClean="0"/>
              <a:t>ankiety</a:t>
            </a:r>
            <a:r>
              <a:rPr lang="ru-RU" altLang="ru-RU" dirty="0" smtClean="0"/>
              <a:t>, </a:t>
            </a:r>
          </a:p>
          <a:p>
            <a:pPr lvl="0"/>
            <a:r>
              <a:rPr lang="pl-PL" altLang="pl-PL" dirty="0" smtClean="0"/>
              <a:t>opracowanie źródeł </a:t>
            </a:r>
            <a:r>
              <a:rPr lang="ru-RU" altLang="ru-RU" dirty="0" smtClean="0"/>
              <a:t>(</a:t>
            </a:r>
            <a:r>
              <a:rPr lang="pl-PL" altLang="pl-PL" dirty="0" smtClean="0"/>
              <a:t>w tym strony Głównego Urzędu Statystycznego Ukrainy, badania “Obraz polonistyki włoskiej w świetle badań ankietowych”, gazety “Dziennik Kijowski”, strona Ambasady Polskiej w Kijowie, itp</a:t>
            </a:r>
            <a:r>
              <a:rPr lang="ru-RU" altLang="ru-RU" dirty="0" smtClean="0"/>
              <a:t>),</a:t>
            </a:r>
          </a:p>
          <a:p>
            <a:pPr lvl="0"/>
            <a:r>
              <a:rPr lang="ru-RU" altLang="ru-RU" dirty="0" err="1" smtClean="0"/>
              <a:t>analiza</a:t>
            </a:r>
            <a:r>
              <a:rPr lang="ru-RU" altLang="ru-RU" dirty="0" smtClean="0"/>
              <a:t>, </a:t>
            </a:r>
          </a:p>
          <a:p>
            <a:pPr lvl="0"/>
            <a:r>
              <a:rPr lang="ru-RU" altLang="ru-RU" dirty="0" err="1" smtClean="0"/>
              <a:t>interpretacja</a:t>
            </a:r>
            <a:r>
              <a:rPr lang="ru-RU" altLang="ru-RU" dirty="0" smtClean="0"/>
              <a:t>,</a:t>
            </a:r>
          </a:p>
          <a:p>
            <a:pPr lvl="0"/>
            <a:r>
              <a:rPr lang="ru-RU" altLang="ru-RU" dirty="0" err="1" smtClean="0"/>
              <a:t>uogólnienie</a:t>
            </a:r>
            <a:r>
              <a:rPr lang="ru-RU" altLang="ru-RU" dirty="0" smtClean="0"/>
              <a:t>, </a:t>
            </a:r>
          </a:p>
          <a:p>
            <a:pPr lvl="0"/>
            <a:r>
              <a:rPr lang="ru-RU" altLang="ru-RU" dirty="0" err="1" smtClean="0"/>
              <a:t>wnioskowanie</a:t>
            </a:r>
            <a:endParaRPr lang="ru-RU" altLang="ru-RU" dirty="0" smtClean="0"/>
          </a:p>
          <a:p>
            <a:endParaRPr lang="ru-RU" alt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ru-RU" altLang="ru-RU" b="1" dirty="0" smtClean="0"/>
              <a:t/>
            </a:r>
            <a:br>
              <a:rPr lang="ru-RU" altLang="ru-RU" b="1" dirty="0" smtClean="0"/>
            </a:br>
            <a:r>
              <a:rPr lang="ru-RU" altLang="ru-RU" b="1" dirty="0" smtClean="0"/>
              <a:t>   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alt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endParaRPr lang="ru-RU" alt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228601"/>
          <a:ext cx="8382000" cy="6361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0518"/>
                <a:gridCol w="4221482"/>
              </a:tblGrid>
              <a:tr h="1395533">
                <a:tc>
                  <a:txBody>
                    <a:bodyPr/>
                    <a:lstStyle/>
                    <a:p>
                      <a:r>
                        <a:rPr lang="ru-RU" alt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pl-PL" altLang="pl-PL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    Zalety</a:t>
                      </a:r>
                      <a:r>
                        <a:rPr lang="ru-RU" alt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l-PL" altLang="pl-PL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r>
                        <a:rPr lang="pl-PL" altLang="pl-PL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  ankietowania</a:t>
                      </a:r>
                      <a:endParaRPr lang="ru-RU" alt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pl-PL" altLang="pl-PL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   Wady   </a:t>
                      </a:r>
                    </a:p>
                    <a:p>
                      <a:r>
                        <a:rPr lang="pl-PL" altLang="pl-PL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  ankietowania</a:t>
                      </a:r>
                      <a:endParaRPr lang="ru-RU" alt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29066">
                <a:tc>
                  <a:txBody>
                    <a:bodyPr/>
                    <a:lstStyle/>
                    <a:p>
                      <a:endParaRPr lang="ru-RU" altLang="ru-RU" sz="2000" dirty="0" smtClean="0"/>
                    </a:p>
                    <a:p>
                      <a:r>
                        <a:rPr lang="pl-PL" altLang="pl-PL" sz="2000" dirty="0" smtClean="0"/>
                        <a:t>1</a:t>
                      </a: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alt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Prostota</a:t>
                      </a: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formy</a:t>
                      </a:r>
                      <a:r>
                        <a:rPr lang="pl-PL" alt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</a:t>
                      </a:r>
                      <a:endParaRPr lang="ru-RU" alt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2)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Łatwe</a:t>
                      </a: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dotarcie</a:t>
                      </a: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</a:t>
                      </a: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respondentów</a:t>
                      </a:r>
                      <a:r>
                        <a:rPr lang="pl-PL" alt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alt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3)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Przystępność</a:t>
                      </a: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analizie</a:t>
                      </a:r>
                      <a:endParaRPr lang="ru-RU" alt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4)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Wygoda</a:t>
                      </a: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prezentacji</a:t>
                      </a: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wyników</a:t>
                      </a:r>
                      <a:endParaRPr lang="ru-RU" alt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5)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Niski</a:t>
                      </a: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koszt</a:t>
                      </a:r>
                      <a:endParaRPr lang="ru-RU" alt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6) </a:t>
                      </a:r>
                      <a:r>
                        <a:rPr lang="pl-PL" alt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Anonimowość – stymuluje do większej </a:t>
                      </a:r>
                      <a:endParaRPr lang="ru-RU" alt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pl-PL" alt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"otwartości" respondenta</a:t>
                      </a:r>
                      <a:endParaRPr lang="ru-RU" alt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7)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Nie</a:t>
                      </a: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są</a:t>
                      </a: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czasochłonne</a:t>
                      </a:r>
                      <a:endParaRPr lang="ru-RU" alt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8) </a:t>
                      </a:r>
                      <a:r>
                        <a:rPr lang="pl-PL" alt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Automatyzm – brak potrzeby kodowania, </a:t>
                      </a:r>
                      <a:endParaRPr lang="ru-RU" alt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pl-PL" alt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samoczynna baza danych</a:t>
                      </a:r>
                      <a:endParaRPr lang="ru-RU" alt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alt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altLang="ru-RU" sz="2000" dirty="0" smtClean="0"/>
                    </a:p>
                    <a:p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1)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Niemożność</a:t>
                      </a: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pogłębienia</a:t>
                      </a: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prob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emu</a:t>
                      </a:r>
                      <a:endParaRPr lang="pl-PL" alt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pl-PL" alt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alt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Powierzchowny</a:t>
                      </a: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"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ilościowy</a:t>
                      </a: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" </a:t>
                      </a:r>
                      <a:r>
                        <a:rPr lang="ru-RU" alt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charakter</a:t>
                      </a:r>
                      <a:endParaRPr lang="pl-PL" alt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3) </a:t>
                      </a:r>
                      <a:r>
                        <a:rPr lang="pl-PL" alt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Brak możliwości bezpośredniego kontaktu z respondentem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4) </a:t>
                      </a:r>
                      <a:r>
                        <a:rPr lang="pl-PL" alt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Mowa ciała, gestykulacja wyłączone z analizy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5) </a:t>
                      </a:r>
                      <a:r>
                        <a:rPr lang="pl-PL" alt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Nie każdy ma dostęp do Internetu, co może utrudnić dostęp do konkretnych (np. starszych) respondentów</a:t>
                      </a:r>
                      <a:endParaRPr lang="ru-RU" alt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2000" dirty="0" smtClean="0"/>
                    </a:p>
                    <a:p>
                      <a:endParaRPr lang="ru-RU" alt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  <a:solidFill>
            <a:schemeClr val="accent6">
              <a:lumMod val="60000"/>
              <a:lumOff val="40000"/>
            </a:schemeClr>
          </a:solidFill>
        </p:spPr>
        <p:txBody>
          <a:bodyPr numCol="1">
            <a:normAutofit fontScale="90000"/>
          </a:bodyPr>
          <a:lstStyle/>
          <a:p>
            <a:r>
              <a:rPr lang="pl-PL" altLang="pl-PL" sz="1800" b="1" dirty="0" smtClean="0"/>
              <a:t/>
            </a:r>
            <a:br>
              <a:rPr lang="pl-PL" altLang="pl-PL" sz="1800" b="1" dirty="0" smtClean="0"/>
            </a:br>
            <a:r>
              <a:rPr lang="pl-PL" altLang="pl-PL" sz="1800" b="1" dirty="0" smtClean="0"/>
              <a:t/>
            </a:r>
            <a:br>
              <a:rPr lang="pl-PL" altLang="pl-PL" sz="1800" b="1" dirty="0" smtClean="0"/>
            </a:br>
            <a:r>
              <a:rPr lang="pl-PL" altLang="pl-PL" sz="1800" b="1" dirty="0" smtClean="0"/>
              <a:t/>
            </a:r>
            <a:br>
              <a:rPr lang="pl-PL" altLang="pl-PL" sz="1800" b="1" dirty="0" smtClean="0"/>
            </a:br>
            <a:r>
              <a:rPr lang="pl-PL" altLang="pl-PL" sz="1800" b="1" dirty="0" smtClean="0"/>
              <a:t/>
            </a:r>
            <a:br>
              <a:rPr lang="pl-PL" altLang="pl-PL" sz="1800" b="1" dirty="0" smtClean="0"/>
            </a:br>
            <a:r>
              <a:rPr lang="pl-PL" altLang="pl-PL" sz="1800" b="1" dirty="0" smtClean="0"/>
              <a:t/>
            </a:r>
            <a:br>
              <a:rPr lang="pl-PL" altLang="pl-PL" sz="1800" b="1" dirty="0" smtClean="0"/>
            </a:br>
            <a:r>
              <a:rPr lang="pl-PL" altLang="pl-PL" sz="3600" b="1" u="sng" dirty="0" smtClean="0">
                <a:latin typeface="Times New Roman" pitchFamily="18" charset="0"/>
                <a:cs typeface="Times New Roman" pitchFamily="18" charset="0"/>
              </a:rPr>
              <a:t>Lista uczelni wyższych i placówek oficjalnych w Kijowie, na których wykładany jest język polski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alt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  <a:solidFill>
            <a:schemeClr val="accent6">
              <a:lumMod val="40000"/>
              <a:lumOff val="60000"/>
            </a:schemeClr>
          </a:solidFill>
        </p:spPr>
        <p:txBody>
          <a:bodyPr numCol="1">
            <a:normAutofit fontScale="85000" lnSpcReduction="10000"/>
          </a:bodyPr>
          <a:lstStyle/>
          <a:p>
            <a:pPr>
              <a:buNone/>
            </a:pPr>
            <a:endParaRPr lang="pl-PL" alt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pl-PL" altLang="pl-PL" sz="1800" b="1" dirty="0" smtClean="0">
                <a:latin typeface="Times New Roman" pitchFamily="18" charset="0"/>
                <a:cs typeface="Times New Roman" pitchFamily="18" charset="0"/>
              </a:rPr>
              <a:t>Uniwersytet Narodowy im. Tarasa Szewczenki</a:t>
            </a:r>
          </a:p>
          <a:p>
            <a:pPr>
              <a:buNone/>
            </a:pP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pl-PL" altLang="pl-PL" sz="1800" b="1" dirty="0" smtClean="0">
                <a:latin typeface="Times New Roman" pitchFamily="18" charset="0"/>
                <a:cs typeface="Times New Roman" pitchFamily="18" charset="0"/>
              </a:rPr>
              <a:t>Akademia Kijowsko-Mohylańska</a:t>
            </a: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pl-PL" altLang="pl-PL" sz="1800" b="1" dirty="0" smtClean="0">
                <a:latin typeface="Times New Roman" pitchFamily="18" charset="0"/>
                <a:cs typeface="Times New Roman" pitchFamily="18" charset="0"/>
              </a:rPr>
              <a:t>Akademia Dyplomatyczna Ukrainy przy MSZ Ukrainy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pl-PL" altLang="pl-PL" sz="1800" b="1" dirty="0" smtClean="0">
                <a:latin typeface="Times New Roman" pitchFamily="18" charset="0"/>
                <a:cs typeface="Times New Roman" pitchFamily="18" charset="0"/>
              </a:rPr>
              <a:t>Narodowy Uniwersytet Pedagogiczny im. M. Drahomanowa</a:t>
            </a: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pl-PL" altLang="pl-PL" sz="1800" b="1" dirty="0" smtClean="0">
                <a:latin typeface="Times New Roman" pitchFamily="18" charset="0"/>
                <a:cs typeface="Times New Roman" pitchFamily="18" charset="0"/>
              </a:rPr>
              <a:t>Narodowy Uniwersytet Lingwistyczny</a:t>
            </a: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pl-PL" altLang="pl-PL" sz="1800" b="1" dirty="0" smtClean="0">
                <a:latin typeface="Times New Roman" pitchFamily="18" charset="0"/>
                <a:cs typeface="Times New Roman" pitchFamily="18" charset="0"/>
              </a:rPr>
              <a:t>Uniwersytet Techniczny „Politechnika Kijowska”</a:t>
            </a: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pl-PL" altLang="pl-PL" sz="1800" b="1" dirty="0" smtClean="0">
                <a:latin typeface="Times New Roman" pitchFamily="18" charset="0"/>
                <a:cs typeface="Times New Roman" pitchFamily="18" charset="0"/>
              </a:rPr>
              <a:t>Akademia Zarządzania Publicznego </a:t>
            </a:r>
          </a:p>
          <a:p>
            <a:pPr>
              <a:buNone/>
            </a:pP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pl-PL" altLang="pl-PL" sz="1800" b="1" dirty="0" smtClean="0">
                <a:latin typeface="Times New Roman" pitchFamily="18" charset="0"/>
                <a:cs typeface="Times New Roman" pitchFamily="18" charset="0"/>
              </a:rPr>
              <a:t>Uniwersytet im. Borysa Grinczenki </a:t>
            </a:r>
          </a:p>
          <a:p>
            <a:pPr>
              <a:buNone/>
            </a:pP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pl-PL" altLang="pl-PL" sz="1800" b="1" dirty="0" smtClean="0">
                <a:latin typeface="Times New Roman" pitchFamily="18" charset="0"/>
                <a:cs typeface="Times New Roman" pitchFamily="18" charset="0"/>
              </a:rPr>
              <a:t>Uniwersytet Państwowej Służby Podatkowej</a:t>
            </a: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 w Irpiniu obw. Kijowskiego (zajęcia fakultatywne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pl-PL" altLang="pl-PL" sz="1800" b="1" dirty="0" smtClean="0">
                <a:latin typeface="Times New Roman" pitchFamily="18" charset="0"/>
                <a:cs typeface="Times New Roman" pitchFamily="18" charset="0"/>
              </a:rPr>
              <a:t>Biblioteka im. Adama Mickiewicza</a:t>
            </a: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 (biblioteka literatury polskiej)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11) </a:t>
            </a:r>
            <a:r>
              <a:rPr lang="pl-PL" altLang="pl-PL" sz="1800" b="1" dirty="0" smtClean="0">
                <a:latin typeface="Times New Roman" pitchFamily="18" charset="0"/>
                <a:cs typeface="Times New Roman" pitchFamily="18" charset="0"/>
              </a:rPr>
              <a:t>Dom Polski </a:t>
            </a: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w Kijowie</a:t>
            </a:r>
          </a:p>
          <a:p>
            <a:pPr>
              <a:buNone/>
            </a:pP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12)</a:t>
            </a:r>
            <a:r>
              <a:rPr lang="pl-PL" altLang="pl-PL" sz="1800" b="1" dirty="0" smtClean="0">
                <a:latin typeface="Times New Roman" pitchFamily="18" charset="0"/>
                <a:cs typeface="Times New Roman" pitchFamily="18" charset="0"/>
              </a:rPr>
              <a:t> Instytut Polski</a:t>
            </a: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 w Kijowie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13) </a:t>
            </a:r>
            <a:r>
              <a:rPr lang="pl-PL" altLang="pl-PL" sz="1800" b="1" dirty="0" smtClean="0">
                <a:latin typeface="Times New Roman" pitchFamily="18" charset="0"/>
                <a:cs typeface="Times New Roman" pitchFamily="18" charset="0"/>
              </a:rPr>
              <a:t>Centrum “Polski w Kijowie”</a:t>
            </a: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14) </a:t>
            </a:r>
            <a:r>
              <a:rPr lang="pl-PL" altLang="pl-PL" sz="1800" b="1" dirty="0" smtClean="0">
                <a:latin typeface="Times New Roman" pitchFamily="18" charset="0"/>
                <a:cs typeface="Times New Roman" pitchFamily="18" charset="0"/>
              </a:rPr>
              <a:t>NWK Liceum Międzynarodowe “MAUP”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15) </a:t>
            </a:r>
            <a:r>
              <a:rPr lang="pl-PL" altLang="pl-PL" sz="1800" b="1" dirty="0" smtClean="0">
                <a:latin typeface="Times New Roman" pitchFamily="18" charset="0"/>
                <a:cs typeface="Times New Roman" pitchFamily="18" charset="0"/>
              </a:rPr>
              <a:t>Szkolny punkt konsultacyjny przy Ambasadzie</a:t>
            </a:r>
            <a:endParaRPr lang="ru-RU" alt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945" y="26194"/>
            <a:ext cx="8343747" cy="1286593"/>
          </a:xfrm>
          <a:solidFill>
            <a:schemeClr val="accent6">
              <a:lumMod val="60000"/>
              <a:lumOff val="40000"/>
            </a:schemeClr>
          </a:solidFill>
        </p:spPr>
        <p:txBody>
          <a:bodyPr numCol="1">
            <a:normAutofit fontScale="90000"/>
          </a:bodyPr>
          <a:lstStyle/>
          <a:p>
            <a:r>
              <a:rPr lang="pl-PL" altLang="pl-PL" b="1" u="sng" dirty="0" smtClean="0">
                <a:latin typeface="Times New Roman" pitchFamily="18" charset="0"/>
                <a:cs typeface="Times New Roman" pitchFamily="18" charset="0"/>
              </a:rPr>
              <a:t>Organizacje mniejszości polskiej w Kijowie</a:t>
            </a:r>
            <a:r>
              <a:rPr lang="ru-RU" altLang="ru-RU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7738" y="1352105"/>
            <a:ext cx="8420099" cy="5487516"/>
          </a:xfrm>
          <a:solidFill>
            <a:schemeClr val="accent6">
              <a:lumMod val="40000"/>
              <a:lumOff val="60000"/>
            </a:schemeClr>
          </a:solidFill>
        </p:spPr>
        <p:txBody>
          <a:bodyPr numCol="1">
            <a:normAutofit fontScale="25000" lnSpcReduction="20000"/>
          </a:bodyPr>
          <a:lstStyle/>
          <a:p>
            <a:pPr>
              <a:buNone/>
            </a:pPr>
            <a:r>
              <a:rPr lang="pl-PL" altLang="pl-PL" sz="6400" b="1" dirty="0" smtClean="0">
                <a:latin typeface="Times New Roman" pitchFamily="18" charset="0"/>
                <a:cs typeface="Times New Roman" pitchFamily="18" charset="0"/>
              </a:rPr>
              <a:t>1. Związek Polaków na Ukrainie</a:t>
            </a:r>
          </a:p>
          <a:p>
            <a:pPr>
              <a:buNone/>
            </a:pPr>
            <a:r>
              <a:rPr lang="pl-PL" altLang="pl-PL" sz="6400" b="1" dirty="0" smtClean="0">
                <a:latin typeface="Times New Roman" pitchFamily="18" charset="0"/>
                <a:cs typeface="Times New Roman" pitchFamily="18" charset="0"/>
              </a:rPr>
              <a:t>2. Federacja Organizacji Polskich na Ukrainie - „Dom Polski" w Kijowie </a:t>
            </a:r>
            <a:endParaRPr lang="ru-RU" alt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6400" b="1" dirty="0" smtClean="0">
                <a:latin typeface="Times New Roman" pitchFamily="18" charset="0"/>
                <a:cs typeface="Times New Roman" pitchFamily="18" charset="0"/>
              </a:rPr>
              <a:t>3. Narodowościowo-Kulturalne Stowarzyszenie Polaków „Zgoda" </a:t>
            </a:r>
            <a:endParaRPr lang="ru-RU" alt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6400" b="1" dirty="0" smtClean="0">
                <a:latin typeface="Times New Roman" pitchFamily="18" charset="0"/>
                <a:cs typeface="Times New Roman" pitchFamily="18" charset="0"/>
              </a:rPr>
              <a:t>4. Kijowskie Polskie Stowarzyszenie Kulturalno-Oświatowe im. A. Mickiewicza</a:t>
            </a:r>
            <a:r>
              <a:rPr lang="pl-PL" altLang="pl-PL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6400" b="1" dirty="0" smtClean="0">
                <a:latin typeface="Times New Roman" pitchFamily="18" charset="0"/>
                <a:cs typeface="Times New Roman" pitchFamily="18" charset="0"/>
              </a:rPr>
              <a:t>w Kijowie </a:t>
            </a:r>
            <a:endParaRPr lang="ru-RU" alt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6400" b="1" dirty="0" smtClean="0">
                <a:latin typeface="Times New Roman" pitchFamily="18" charset="0"/>
                <a:cs typeface="Times New Roman" pitchFamily="18" charset="0"/>
              </a:rPr>
              <a:t>5. Polskie Stowarzyszenie Medyczne na Ukrainie</a:t>
            </a:r>
            <a:r>
              <a:rPr lang="pl-PL" altLang="pl-PL" sz="6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pl-PL" altLang="pl-PL" sz="6400" b="1" dirty="0" smtClean="0">
                <a:latin typeface="Times New Roman" pitchFamily="18" charset="0"/>
                <a:cs typeface="Times New Roman" pitchFamily="18" charset="0"/>
              </a:rPr>
              <a:t>6. Kijowskie Polskie Zgromadzenie Szlacheckie „Zgoda" im. Mariana Małowskiego</a:t>
            </a:r>
            <a:endParaRPr lang="ru-RU" alt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6400" b="1" dirty="0" smtClean="0">
                <a:latin typeface="Times New Roman" pitchFamily="18" charset="0"/>
                <a:cs typeface="Times New Roman" pitchFamily="18" charset="0"/>
              </a:rPr>
              <a:t>7. Kijowska Polska Asocjacja Młodzieżowa  „Młodzi i Kreatywni" </a:t>
            </a:r>
            <a:endParaRPr lang="ru-RU" alt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6400" b="1" dirty="0" smtClean="0">
                <a:latin typeface="Times New Roman" pitchFamily="18" charset="0"/>
                <a:cs typeface="Times New Roman" pitchFamily="18" charset="0"/>
              </a:rPr>
              <a:t>8. Rzymsko-Katolickie Towarzystwo „Polonia" w Kijowie </a:t>
            </a:r>
          </a:p>
          <a:p>
            <a:pPr>
              <a:buNone/>
            </a:pPr>
            <a:r>
              <a:rPr lang="pl-PL" altLang="pl-PL" sz="6400" b="1" dirty="0" smtClean="0">
                <a:latin typeface="Times New Roman" pitchFamily="18" charset="0"/>
                <a:cs typeface="Times New Roman" pitchFamily="18" charset="0"/>
              </a:rPr>
              <a:t>9. „Dziennik Kijowski</a:t>
            </a:r>
            <a:r>
              <a:rPr lang="pl-PL" altLang="pl-PL" sz="6400" dirty="0" smtClean="0">
                <a:latin typeface="Times New Roman" pitchFamily="18" charset="0"/>
                <a:cs typeface="Times New Roman" pitchFamily="18" charset="0"/>
              </a:rPr>
              <a:t>" </a:t>
            </a:r>
            <a:endParaRPr lang="ru-RU" alt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6400" b="1" dirty="0" smtClean="0">
                <a:latin typeface="Times New Roman" pitchFamily="18" charset="0"/>
                <a:cs typeface="Times New Roman" pitchFamily="18" charset="0"/>
              </a:rPr>
              <a:t>10. „Krynica"- Kwartalnik </a:t>
            </a:r>
          </a:p>
          <a:p>
            <a:pPr>
              <a:buNone/>
            </a:pPr>
            <a:r>
              <a:rPr lang="pl-PL" altLang="pl-PL" sz="6400" b="1" dirty="0" smtClean="0">
                <a:latin typeface="Times New Roman" pitchFamily="18" charset="0"/>
                <a:cs typeface="Times New Roman" pitchFamily="18" charset="0"/>
              </a:rPr>
              <a:t>11. Kijowski Oddział Związku Nauczycieli Polskich na Ukrainie </a:t>
            </a:r>
            <a:endParaRPr lang="ru-RU" alt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6400" b="1" dirty="0" smtClean="0">
                <a:latin typeface="Times New Roman" pitchFamily="18" charset="0"/>
                <a:cs typeface="Times New Roman" pitchFamily="18" charset="0"/>
              </a:rPr>
              <a:t>12. Stowarzyszenie Dziennikarzy Polskich na Ukrainie </a:t>
            </a:r>
            <a:endParaRPr lang="ru-RU" alt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6400" b="1" dirty="0" smtClean="0">
                <a:latin typeface="Times New Roman" pitchFamily="18" charset="0"/>
                <a:cs typeface="Times New Roman" pitchFamily="18" charset="0"/>
              </a:rPr>
              <a:t>13. Polonijna Społeczna Organizacja „Dzieci Polski" </a:t>
            </a:r>
            <a:endParaRPr lang="ru-RU" alt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6400" b="1" dirty="0" smtClean="0">
                <a:latin typeface="Times New Roman" pitchFamily="18" charset="0"/>
                <a:cs typeface="Times New Roman" pitchFamily="18" charset="0"/>
              </a:rPr>
              <a:t>14. Zespół Pieśni i Tańca " Polanie znad Dniepru"</a:t>
            </a:r>
            <a:endParaRPr lang="ru-RU" alt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6400" b="1" dirty="0" smtClean="0">
                <a:latin typeface="Times New Roman" pitchFamily="18" charset="0"/>
                <a:cs typeface="Times New Roman" pitchFamily="18" charset="0"/>
              </a:rPr>
              <a:t>15. Związek Polaków miasta Kijowa </a:t>
            </a:r>
            <a:endParaRPr lang="ru-RU" alt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6400" b="1" dirty="0" smtClean="0">
                <a:latin typeface="Times New Roman" pitchFamily="18" charset="0"/>
                <a:cs typeface="Times New Roman" pitchFamily="18" charset="0"/>
              </a:rPr>
              <a:t>16. Związek Przedsiębiorców Polaków Ukrainy </a:t>
            </a:r>
            <a:endParaRPr lang="ru-RU" alt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6400" b="1" dirty="0" smtClean="0">
                <a:latin typeface="Times New Roman" pitchFamily="18" charset="0"/>
                <a:cs typeface="Times New Roman" pitchFamily="18" charset="0"/>
              </a:rPr>
              <a:t>17.</a:t>
            </a:r>
            <a:r>
              <a:rPr lang="pl-PL" altLang="pl-PL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6400" b="1" dirty="0" smtClean="0">
                <a:latin typeface="Times New Roman" pitchFamily="18" charset="0"/>
                <a:cs typeface="Times New Roman" pitchFamily="18" charset="0"/>
              </a:rPr>
              <a:t>Stowarzyszenie Polaków lewego brzegu </a:t>
            </a:r>
            <a:endParaRPr lang="ru-RU" alt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6400" b="1" dirty="0" smtClean="0">
                <a:latin typeface="Times New Roman" pitchFamily="18" charset="0"/>
                <a:cs typeface="Times New Roman" pitchFamily="18" charset="0"/>
              </a:rPr>
              <a:t>18. Polsko-Ukraińskie Stowarzyszenie Kulturalno-Oświatowe „Krynica” </a:t>
            </a:r>
            <a:endParaRPr lang="ru-RU" alt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6400" b="1" dirty="0" smtClean="0">
                <a:latin typeface="Times New Roman" pitchFamily="18" charset="0"/>
                <a:cs typeface="Times New Roman" pitchFamily="18" charset="0"/>
              </a:rPr>
              <a:t>19. Ukraińsko-Polska Rada Medyczna </a:t>
            </a:r>
            <a:endParaRPr lang="ru-RU" alt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6400" b="1" dirty="0" smtClean="0">
                <a:latin typeface="Times New Roman" pitchFamily="18" charset="0"/>
                <a:cs typeface="Times New Roman" pitchFamily="18" charset="0"/>
              </a:rPr>
              <a:t>20. Międzynarodowe Stowarzyszenie Przedsiębiorców Polskich na Ukrainie (MSPPU) </a:t>
            </a:r>
            <a:endParaRPr lang="ru-RU" alt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alt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5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altLang="pl-PL" sz="4400" dirty="0" smtClean="0"/>
              <a:t> </a:t>
            </a:r>
            <a:endParaRPr lang="ru-RU" altLang="ru-RU" sz="4400" dirty="0" smtClean="0"/>
          </a:p>
          <a:p>
            <a:endParaRPr lang="ru-RU" alt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887</Words>
  <PresentationFormat>Pokaz na ekranie (4:3)</PresentationFormat>
  <Paragraphs>123</Paragraphs>
  <Slides>24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Office Theme</vt:lpstr>
      <vt:lpstr>Stan Języka Polskiego w Kijowie</vt:lpstr>
      <vt:lpstr>Motyw podjęcia pracy</vt:lpstr>
      <vt:lpstr>Główny cel  </vt:lpstr>
      <vt:lpstr>Zbadane zostały następujące zagadnienia:</vt:lpstr>
      <vt:lpstr>Przedmiot badań</vt:lpstr>
      <vt:lpstr>Metody badawcze</vt:lpstr>
      <vt:lpstr>     </vt:lpstr>
      <vt:lpstr>     Lista uczelni wyższych i placówek oficjalnych w Kijowie, na których wykładany jest język polski   </vt:lpstr>
      <vt:lpstr>Organizacje mniejszości polskiej w Kijowie </vt:lpstr>
      <vt:lpstr>Krótka historia liczby Polaków Kijowie     (za ostatni 120 lat)   </vt:lpstr>
      <vt:lpstr>Wyniki badań ankietowych (opracowanie własne)</vt:lpstr>
      <vt:lpstr>WIEK </vt:lpstr>
      <vt:lpstr>Zamieszkanie w Kijowie </vt:lpstr>
      <vt:lpstr>Polskie korzenie</vt:lpstr>
      <vt:lpstr>Język polski w rodzinie</vt:lpstr>
      <vt:lpstr>Za kogo siebie uważają</vt:lpstr>
      <vt:lpstr>Posiadanie Karty Polaka</vt:lpstr>
      <vt:lpstr>Skąd znają język polski</vt:lpstr>
      <vt:lpstr>Posługiwanie się językiem polskim</vt:lpstr>
      <vt:lpstr>Czytanie literatury po polsku</vt:lpstr>
      <vt:lpstr>Oglądanie filmów po polsku</vt:lpstr>
      <vt:lpstr>Własna ocena poziomu językowego</vt:lpstr>
      <vt:lpstr>Slajd 23</vt:lpstr>
      <vt:lpstr>Slajd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 Języka Polskiego w Kijowie</dc:title>
  <dc:creator>jurek</dc:creator>
  <cp:lastModifiedBy>jurek</cp:lastModifiedBy>
  <cp:revision>12</cp:revision>
  <dcterms:modified xsi:type="dcterms:W3CDTF">2018-11-28T15:11:57Z</dcterms:modified>
</cp:coreProperties>
</file>